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59" r:id="rId5"/>
    <p:sldId id="274" r:id="rId6"/>
    <p:sldId id="270" r:id="rId7"/>
    <p:sldId id="275" r:id="rId8"/>
    <p:sldId id="276" r:id="rId9"/>
    <p:sldId id="277" r:id="rId10"/>
    <p:sldId id="278" r:id="rId11"/>
    <p:sldId id="280" r:id="rId12"/>
    <p:sldId id="282" r:id="rId13"/>
    <p:sldId id="264" r:id="rId14"/>
    <p:sldId id="279" r:id="rId15"/>
    <p:sldId id="269" r:id="rId16"/>
    <p:sldId id="281" r:id="rId17"/>
    <p:sldId id="271" r:id="rId18"/>
    <p:sldId id="283" r:id="rId19"/>
    <p:sldId id="266" r:id="rId20"/>
    <p:sldId id="284" r:id="rId21"/>
    <p:sldId id="268" r:id="rId22"/>
    <p:sldId id="272" r:id="rId23"/>
    <p:sldId id="273" r:id="rId24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705"/>
    <p:restoredTop sz="94257" autoAdjust="0"/>
  </p:normalViewPr>
  <p:slideViewPr>
    <p:cSldViewPr snapToGrid="0" snapToObjects="1">
      <p:cViewPr varScale="1">
        <p:scale>
          <a:sx n="179" d="100"/>
          <a:sy n="179" d="100"/>
        </p:scale>
        <p:origin x="704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A797E6-977B-DF42-9C50-B8E5A8449FA5}" type="datetime1">
              <a:rPr lang="fr-CA" smtClean="0"/>
              <a:t>2022-09-27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F9442-7F4F-BE47-BEE4-F2B4A422CC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1210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0357E-2F33-474C-BCA4-A01248855408}" type="datetime1">
              <a:rPr lang="fr-CA" smtClean="0"/>
              <a:t>2022-09-27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9AD103-4155-5F4B-94B2-EFB98B7869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4054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94768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85720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10437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44133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7183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75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4760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6236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211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450914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4995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2773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6421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8712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1695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311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5307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58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58867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9546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87823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947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C9AD103-4155-5F4B-94B2-EFB98B786923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8954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A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A6106-660F-CD4D-AB30-586AF430ADB0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560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4BB3-A84E-FF4E-9D82-91E9C1148442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248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89D1A-1C51-5A49-88F2-329365383DBF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09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BCA3D-F730-4647-9CE2-2FF10A1EC38E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47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93420-F03C-CA41-9D74-12AB137BC59B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6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F42A51-D874-5149-A9DB-CAA5E5281637}" type="datetime1">
              <a:rPr lang="fr-CA" smtClean="0"/>
              <a:t>2022-09-27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419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92037-A1A8-2F42-8798-6CE641B4849D}" type="datetime1">
              <a:rPr lang="fr-CA" smtClean="0"/>
              <a:t>2022-09-27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4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8806F-096F-924A-8FEA-DA9102C3996D}" type="datetime1">
              <a:rPr lang="fr-CA" smtClean="0"/>
              <a:t>2022-09-27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6725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148EA-C7C8-2348-AFC5-F9CEA9D9E7AF}" type="datetime1">
              <a:rPr lang="fr-CA" smtClean="0"/>
              <a:t>2022-09-27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70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2ED43-3DF8-C445-BC97-4C96EDDB6415}" type="datetime1">
              <a:rPr lang="fr-CA" smtClean="0"/>
              <a:t>2022-09-27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33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017B2-62C8-1445-8D9D-03DB5A9EC514}" type="datetime1">
              <a:rPr lang="fr-CA" smtClean="0"/>
              <a:t>2022-09-27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687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0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A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CECC7-FA54-5943-8A04-8C87BA7433A6}" type="datetime1">
              <a:rPr lang="fr-CA" smtClean="0"/>
              <a:t>2022-09-27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8B1DC-16D4-1D48-AC6C-1E4D4D34B89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222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18052" y="5350478"/>
            <a:ext cx="289511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000" b="1" i="1" dirty="0">
                <a:solidFill>
                  <a:srgbClr val="008000"/>
                </a:solidFill>
                <a:effectLst/>
                <a:latin typeface="Lucida Handwriting"/>
                <a:ea typeface="Calibri"/>
                <a:cs typeface="Apple Chancery"/>
              </a:rPr>
              <a:t>De l’Eau claire </a:t>
            </a:r>
            <a:br>
              <a:rPr lang="fr-CA" sz="2000" b="1" i="1" dirty="0">
                <a:solidFill>
                  <a:srgbClr val="008000"/>
                </a:solidFill>
                <a:effectLst/>
                <a:latin typeface="Lucida Handwriting"/>
                <a:ea typeface="Calibri"/>
                <a:cs typeface="Apple Chancery"/>
              </a:rPr>
            </a:br>
            <a:r>
              <a:rPr lang="fr-CA" sz="2000" b="1" i="1" dirty="0">
                <a:solidFill>
                  <a:srgbClr val="008000"/>
                </a:solidFill>
                <a:effectLst/>
                <a:latin typeface="Lucida Handwriting"/>
                <a:ea typeface="Calibri"/>
                <a:cs typeface="Apple Chancery"/>
              </a:rPr>
              <a:t>jusqu’au Cœur</a:t>
            </a:r>
            <a:br>
              <a:rPr lang="fr-CA" sz="2000" b="1" i="1" dirty="0">
                <a:solidFill>
                  <a:srgbClr val="008000"/>
                </a:solidFill>
                <a:effectLst/>
                <a:latin typeface="Lucida Handwriting"/>
                <a:ea typeface="Calibri"/>
                <a:cs typeface="Apple Chancery"/>
              </a:rPr>
            </a:br>
            <a:r>
              <a:rPr lang="fr-CA" sz="2000" b="1" i="1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d</a:t>
            </a:r>
            <a:r>
              <a:rPr lang="fr-CA" sz="2000" b="1" i="1" dirty="0">
                <a:solidFill>
                  <a:srgbClr val="008000"/>
                </a:solidFill>
                <a:effectLst/>
                <a:latin typeface="Lucida Handwriting"/>
                <a:ea typeface="Calibri"/>
                <a:cs typeface="Apple Chancery"/>
              </a:rPr>
              <a:t>u lac Long</a:t>
            </a:r>
            <a:r>
              <a:rPr lang="fr-CA" sz="2800" b="1" dirty="0">
                <a:effectLst/>
              </a:rPr>
              <a:t> </a:t>
            </a:r>
            <a:endParaRPr lang="fr-FR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318052" y="2535885"/>
            <a:ext cx="4063117" cy="1441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CA" sz="2000" b="1" i="1" dirty="0">
                <a:solidFill>
                  <a:srgbClr val="0000FF"/>
                </a:solidFill>
                <a:ea typeface="Calibri"/>
                <a:cs typeface="Times New Roman"/>
              </a:rPr>
              <a:t>ASSOCIATION DES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CA" sz="2000" b="1" i="1" dirty="0">
                <a:solidFill>
                  <a:srgbClr val="0000FF"/>
                </a:solidFill>
                <a:ea typeface="Calibri"/>
                <a:cs typeface="Times New Roman"/>
              </a:rPr>
              <a:t>PROPRIÉTAIRES DU BASSIN VERSANT</a:t>
            </a:r>
          </a:p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CA" sz="2000" b="1" i="1" dirty="0">
                <a:solidFill>
                  <a:srgbClr val="0000FF"/>
                </a:solidFill>
                <a:ea typeface="Calibri"/>
                <a:cs typeface="Times New Roman"/>
              </a:rPr>
              <a:t>DU LAC LONG – MANDEVILLE</a:t>
            </a:r>
            <a:endParaRPr lang="fr-CA" b="1" i="1" dirty="0">
              <a:solidFill>
                <a:srgbClr val="008000"/>
              </a:solidFill>
              <a:ea typeface="Calibri"/>
              <a:cs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E1DDD6-CCB7-5849-A7CD-5B2CCA378BF5}"/>
              </a:ext>
            </a:extLst>
          </p:cNvPr>
          <p:cNvSpPr/>
          <p:nvPr/>
        </p:nvSpPr>
        <p:spPr>
          <a:xfrm>
            <a:off x="2782956" y="4175179"/>
            <a:ext cx="3578088" cy="8919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200"/>
              </a:spcAft>
            </a:pPr>
            <a:r>
              <a:rPr lang="fr-CA" sz="4800" b="1" i="1" dirty="0">
                <a:solidFill>
                  <a:srgbClr val="008000"/>
                </a:solidFill>
                <a:ea typeface="Calibri"/>
                <a:cs typeface="Times New Roman"/>
              </a:rPr>
              <a:t>15 ANS DÉJÀ!</a:t>
            </a:r>
          </a:p>
        </p:txBody>
      </p:sp>
      <p:pic>
        <p:nvPicPr>
          <p:cNvPr id="9" name="05 Histoire Sans Paroles.m4a" descr="05 Histoire Sans Paroles.m4a">
            <a:hlinkClick r:id="" action="ppaction://media"/>
            <a:extLst>
              <a:ext uri="{FF2B5EF4-FFF2-40B4-BE49-F238E27FC236}">
                <a16:creationId xmlns:a16="http://schemas.microsoft.com/office/drawing/2014/main" id="{88CA4498-102C-8B46-93EA-49096ECE8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93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3" y="104992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57719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coupes forestières (2020)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B327059-2803-9440-8D85-F76003C126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9" t="2250" r="2992" b="11669"/>
          <a:stretch/>
        </p:blipFill>
        <p:spPr>
          <a:xfrm>
            <a:off x="85724" y="1290775"/>
            <a:ext cx="4607720" cy="546223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B5403C-054C-5242-B7E4-DB17339831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3463" y="1290775"/>
            <a:ext cx="4214810" cy="545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32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3" y="672685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coupes forestières (2020)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7FAF6B2-CDD9-8C4B-8C46-6C08E9F571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401"/>
          <a:stretch/>
        </p:blipFill>
        <p:spPr>
          <a:xfrm>
            <a:off x="4940411" y="1566128"/>
            <a:ext cx="4007642" cy="5174474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DDFD764-3909-3648-B38D-3BC87720E344}"/>
              </a:ext>
            </a:extLst>
          </p:cNvPr>
          <p:cNvSpPr txBox="1"/>
          <p:nvPr/>
        </p:nvSpPr>
        <p:spPr>
          <a:xfrm>
            <a:off x="5544059" y="1195905"/>
            <a:ext cx="2800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dirty="0">
                <a:solidFill>
                  <a:srgbClr val="0000FF"/>
                </a:solidFill>
              </a:rPr>
              <a:t>Notre bassin versant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EF248F6-D3F9-1F4F-BD8F-459C04FE47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964" t="11736" r="6484" b="12233"/>
          <a:stretch/>
        </p:blipFill>
        <p:spPr>
          <a:xfrm>
            <a:off x="164006" y="1356218"/>
            <a:ext cx="4407991" cy="5384384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46648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3" y="679829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la régulation du niveau du lac Long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7DF8D43-14CB-9349-A7FA-A59C8A35F7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54" t="3033" r="3757" b="2227"/>
          <a:stretch/>
        </p:blipFill>
        <p:spPr>
          <a:xfrm>
            <a:off x="207576" y="1242260"/>
            <a:ext cx="4164807" cy="551497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F9CB01A4-FFB7-5649-B0A7-0948F76A17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67" t="2920" r="3346" b="2952"/>
          <a:stretch/>
        </p:blipFill>
        <p:spPr>
          <a:xfrm>
            <a:off x="4771624" y="1278731"/>
            <a:ext cx="4164800" cy="546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14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4" y="132305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7E645E6-FCDA-B64F-A554-FF3D66E8F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6866" y="1547087"/>
            <a:ext cx="3400958" cy="255071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125249E-B37A-4946-B9A3-FB21C2023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76" y="1347791"/>
            <a:ext cx="2123807" cy="282943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E7BAE30-3440-0C4E-9ADA-B48140DE5D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4749" y="1432361"/>
            <a:ext cx="3297350" cy="247301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7B4C6ED-1A54-5C41-B960-971469E80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2" y="4314826"/>
            <a:ext cx="3084507" cy="231338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3198D4D-839B-C745-B246-5026C219D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3200" y="4340110"/>
            <a:ext cx="3014624" cy="226281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298ACA1-4410-074E-9ABA-C32B0407EF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1911" y="4434700"/>
            <a:ext cx="2540171" cy="19051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A3056E8B-0ABD-AF42-BE67-D91A67523A45}"/>
              </a:ext>
            </a:extLst>
          </p:cNvPr>
          <p:cNvSpPr/>
          <p:nvPr/>
        </p:nvSpPr>
        <p:spPr>
          <a:xfrm>
            <a:off x="85723" y="686973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au moyen du cube Morency</a:t>
            </a:r>
          </a:p>
        </p:txBody>
      </p:sp>
    </p:spTree>
    <p:extLst>
      <p:ext uri="{BB962C8B-B14F-4D97-AF65-F5344CB8AC3E}">
        <p14:creationId xmlns:p14="http://schemas.microsoft.com/office/powerpoint/2010/main" val="257560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28619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78653D3-1C2E-6A4E-98E8-548316013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6842" y="1326326"/>
            <a:ext cx="3264440" cy="245032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851D554-47D8-7045-A5D4-0C96454D30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2" y="1365323"/>
            <a:ext cx="2026899" cy="2700332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30F8A0D-371F-4A4E-824C-D91BC4C5A8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3737" y="4184715"/>
            <a:ext cx="3032540" cy="2276259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E755DE1-00F1-8144-8C88-57F0469BFA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8354" y="1326326"/>
            <a:ext cx="3152768" cy="236457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8BD3D696-1892-9843-8B5A-EB33F0E91F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185" y="4073725"/>
            <a:ext cx="2692169" cy="2019127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6163D01-F0A3-F44D-815B-1FC9FEC49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2" y="4306511"/>
            <a:ext cx="3034543" cy="227590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AF2BAAB2-9C27-FD43-9922-1A8FC7DF8E6E}"/>
              </a:ext>
            </a:extLst>
          </p:cNvPr>
          <p:cNvSpPr/>
          <p:nvPr/>
        </p:nvSpPr>
        <p:spPr>
          <a:xfrm>
            <a:off x="85723" y="686973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au moyen du cube Morency</a:t>
            </a:r>
          </a:p>
        </p:txBody>
      </p:sp>
    </p:spTree>
    <p:extLst>
      <p:ext uri="{BB962C8B-B14F-4D97-AF65-F5344CB8AC3E}">
        <p14:creationId xmlns:p14="http://schemas.microsoft.com/office/powerpoint/2010/main" val="24000106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35763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6A87CE1-7320-7043-BD4E-ECFE604DD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6269">
            <a:off x="5355936" y="4213203"/>
            <a:ext cx="3490925" cy="231684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A5D42A9-ABA9-EC46-8075-8852C73B50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4390" y="4362082"/>
            <a:ext cx="3506166" cy="232696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AB318B6-E9BA-5545-A6A1-562300DEA4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66505">
            <a:off x="4523365" y="1853350"/>
            <a:ext cx="2977315" cy="199573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BE9AD90-05CD-1849-9A0E-481D98C9E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3" y="1776557"/>
            <a:ext cx="3291224" cy="245719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847907E-395A-4B44-9C03-53622077CA81}"/>
              </a:ext>
            </a:extLst>
          </p:cNvPr>
          <p:cNvSpPr/>
          <p:nvPr/>
        </p:nvSpPr>
        <p:spPr>
          <a:xfrm>
            <a:off x="85723" y="694117"/>
            <a:ext cx="8972549" cy="954107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l’aménagement des accès au lac</a:t>
            </a:r>
            <a:b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</a:b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et la conservation des bandes riveraines</a:t>
            </a:r>
          </a:p>
        </p:txBody>
      </p:sp>
    </p:spTree>
    <p:extLst>
      <p:ext uri="{BB962C8B-B14F-4D97-AF65-F5344CB8AC3E}">
        <p14:creationId xmlns:p14="http://schemas.microsoft.com/office/powerpoint/2010/main" val="165872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42907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09243F9-67BA-A14D-B72F-1CBE0EEFB7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372" r="15695"/>
          <a:stretch/>
        </p:blipFill>
        <p:spPr>
          <a:xfrm>
            <a:off x="163735" y="1772556"/>
            <a:ext cx="2307916" cy="284003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EF63F43-5290-3F4E-922E-812E7775A0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42" r="33133"/>
          <a:stretch/>
        </p:blipFill>
        <p:spPr>
          <a:xfrm>
            <a:off x="6343650" y="1690502"/>
            <a:ext cx="2571747" cy="303025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D8DA7D6-5D7E-7F49-86CA-80CE1F1E9A11}"/>
              </a:ext>
            </a:extLst>
          </p:cNvPr>
          <p:cNvSpPr/>
          <p:nvPr/>
        </p:nvSpPr>
        <p:spPr>
          <a:xfrm>
            <a:off x="85723" y="701261"/>
            <a:ext cx="8972549" cy="954107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l’aménagement des accès au lac</a:t>
            </a:r>
            <a:b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</a:b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et la conservation des bandes riveraines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6528C23-E713-5249-A27C-B946CC56D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83" r="22426"/>
          <a:stretch/>
        </p:blipFill>
        <p:spPr>
          <a:xfrm>
            <a:off x="2885318" y="1896267"/>
            <a:ext cx="2905206" cy="284003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1C4CBFA4-5D8C-974B-9C71-B84AF652FC2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041" b="11609"/>
          <a:stretch/>
        </p:blipFill>
        <p:spPr>
          <a:xfrm>
            <a:off x="163735" y="4941906"/>
            <a:ext cx="3908942" cy="177318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0B37ABB8-70AE-854A-A7B4-2D676AB71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5161" y="4795598"/>
            <a:ext cx="2905205" cy="194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277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28619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595FCC-76BE-0E40-A85D-46F06C983A3C}"/>
              </a:ext>
            </a:extLst>
          </p:cNvPr>
          <p:cNvSpPr/>
          <p:nvPr/>
        </p:nvSpPr>
        <p:spPr>
          <a:xfrm>
            <a:off x="85723" y="686973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le contrôle du ravinement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C93EB78-8620-B44E-A9B8-581831B7C5E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0046" b="28418"/>
          <a:stretch/>
        </p:blipFill>
        <p:spPr>
          <a:xfrm>
            <a:off x="85723" y="1296253"/>
            <a:ext cx="3234249" cy="217170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C2C1BF2-5615-BA48-9002-610484090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9620" y="1340109"/>
            <a:ext cx="2778652" cy="20839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99F0B70-B8E2-764A-BB1F-4330E6669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3054" y="3554013"/>
            <a:ext cx="3953131" cy="296484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415E55B0-16BE-0D4C-B69C-651FB6E730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86" t="8122" r="13198" b="25381"/>
          <a:stretch/>
        </p:blipFill>
        <p:spPr>
          <a:xfrm>
            <a:off x="3499741" y="1387195"/>
            <a:ext cx="2600110" cy="1783323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16857C6-6A65-4943-A9BC-53FD80D451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119" y="3554013"/>
            <a:ext cx="2419097" cy="3225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94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21475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93DC55-F1BA-754A-ABED-242EDDAAB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1" y="1351417"/>
            <a:ext cx="2216603" cy="295547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7C0F194-8F61-E449-8D95-FDCE55CF8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5715" y="1243423"/>
            <a:ext cx="2081892" cy="277585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2B0FC3F-9804-C14F-A493-8A15F94358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752" y="4398476"/>
            <a:ext cx="3003095" cy="225232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E72347B-7968-1343-AE3D-0E94BC394E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7607" y="4152526"/>
            <a:ext cx="3331028" cy="2498271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745FA2FD-B43D-134E-9801-1FEBC034CE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3843" y="1351417"/>
            <a:ext cx="1943100" cy="25907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7595FCC-76BE-0E40-A85D-46F06C983A3C}"/>
              </a:ext>
            </a:extLst>
          </p:cNvPr>
          <p:cNvSpPr/>
          <p:nvPr/>
        </p:nvSpPr>
        <p:spPr>
          <a:xfrm>
            <a:off x="85723" y="686973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le contrôle du ravinement</a:t>
            </a:r>
          </a:p>
        </p:txBody>
      </p:sp>
    </p:spTree>
    <p:extLst>
      <p:ext uri="{BB962C8B-B14F-4D97-AF65-F5344CB8AC3E}">
        <p14:creationId xmlns:p14="http://schemas.microsoft.com/office/powerpoint/2010/main" val="3547940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50051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9731E85-354C-A847-864D-746C5B22BB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8" t="2860" r="3251" b="2792"/>
          <a:stretch/>
        </p:blipFill>
        <p:spPr>
          <a:xfrm>
            <a:off x="225560" y="1711934"/>
            <a:ext cx="4128830" cy="510867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34958D2-7173-C94B-866B-D7B7167AD5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2" t="2797" r="6476" b="6200"/>
          <a:stretch/>
        </p:blipFill>
        <p:spPr>
          <a:xfrm>
            <a:off x="4804418" y="1730257"/>
            <a:ext cx="4099211" cy="5072031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8524B44-8818-034C-8F50-BE7AF11F6CE4}"/>
              </a:ext>
            </a:extLst>
          </p:cNvPr>
          <p:cNvSpPr/>
          <p:nvPr/>
        </p:nvSpPr>
        <p:spPr>
          <a:xfrm>
            <a:off x="85723" y="715549"/>
            <a:ext cx="8972549" cy="954107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réglementation d’urbanisme</a:t>
            </a:r>
            <a:b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</a:b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et de protection de l’environnement</a:t>
            </a:r>
          </a:p>
        </p:txBody>
      </p:sp>
    </p:spTree>
    <p:extLst>
      <p:ext uri="{BB962C8B-B14F-4D97-AF65-F5344CB8AC3E}">
        <p14:creationId xmlns:p14="http://schemas.microsoft.com/office/powerpoint/2010/main" val="130037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658" y="791935"/>
            <a:ext cx="4434342" cy="3065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16 assemblées générales annuelles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  2 septembre 2007  |  1</a:t>
            </a:r>
            <a:r>
              <a:rPr lang="fr-CA" sz="1200" b="1" baseline="30000" dirty="0">
                <a:solidFill>
                  <a:srgbClr val="0000FF"/>
                </a:solidFill>
                <a:ea typeface="Calibri"/>
                <a:cs typeface="Times New Roman"/>
              </a:rPr>
              <a:t>er</a:t>
            </a: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 septembre 2008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12 septembre 2009  |  11 septembre 2010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18 septembre 2011 | 23 septembre 2012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14 septembre 2013 | 14 septembre 2014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19 septembre 2015 | 25 septembre 2016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7 octobre 2017 | 7 octobre 2018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13 octobre 2019 | 28 octobre 2020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27 octobre 2021 | 1</a:t>
            </a:r>
            <a:r>
              <a:rPr lang="fr-CA" sz="1200" b="1" baseline="30000" dirty="0">
                <a:solidFill>
                  <a:srgbClr val="0000FF"/>
                </a:solidFill>
                <a:ea typeface="Calibri"/>
                <a:cs typeface="Times New Roman"/>
              </a:rPr>
              <a:t>er</a:t>
            </a: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 octobre 2022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13D339C-AE16-AF44-BE74-4592894983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10" t="12840" r="10612" b="18995"/>
          <a:stretch/>
        </p:blipFill>
        <p:spPr>
          <a:xfrm rot="723442">
            <a:off x="4329115" y="1279094"/>
            <a:ext cx="4386416" cy="268951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ECE0BA8-B092-E047-B411-AE06F4E498BB}"/>
              </a:ext>
            </a:extLst>
          </p:cNvPr>
          <p:cNvSpPr/>
          <p:nvPr/>
        </p:nvSpPr>
        <p:spPr>
          <a:xfrm>
            <a:off x="4513711" y="4675415"/>
            <a:ext cx="4434342" cy="1578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2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1 assemblée générale extraordinaire</a:t>
            </a:r>
          </a:p>
          <a:p>
            <a:pPr algn="ctr">
              <a:lnSpc>
                <a:spcPct val="115000"/>
              </a:lnSpc>
            </a:pPr>
            <a:r>
              <a:rPr lang="fr-CA" sz="1200" b="1" dirty="0">
                <a:solidFill>
                  <a:srgbClr val="0000FF"/>
                </a:solidFill>
                <a:ea typeface="Calibri"/>
                <a:cs typeface="Times New Roman"/>
              </a:rPr>
              <a:t>27 juin 2009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403F22E-7A08-EE4F-9A58-5A7D8D24AE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39" t="6946" r="7175" b="54756"/>
          <a:stretch/>
        </p:blipFill>
        <p:spPr>
          <a:xfrm rot="20650816">
            <a:off x="835530" y="4118503"/>
            <a:ext cx="3782693" cy="2219058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29547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</p:spTree>
    <p:extLst>
      <p:ext uri="{BB962C8B-B14F-4D97-AF65-F5344CB8AC3E}">
        <p14:creationId xmlns:p14="http://schemas.microsoft.com/office/powerpoint/2010/main" val="602500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2" y="146162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524B44-8818-034C-8F50-BE7AF11F6CE4}"/>
              </a:ext>
            </a:extLst>
          </p:cNvPr>
          <p:cNvSpPr/>
          <p:nvPr/>
        </p:nvSpPr>
        <p:spPr>
          <a:xfrm>
            <a:off x="85723" y="708403"/>
            <a:ext cx="8972549" cy="954107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réglementation d’urbanisme</a:t>
            </a:r>
            <a:b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</a:b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et de protection de l’environnement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C9B05A5-59E4-D544-8DD6-E2399B34D0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9" t="2498" r="9433" b="19394"/>
          <a:stretch/>
        </p:blipFill>
        <p:spPr>
          <a:xfrm>
            <a:off x="364730" y="1757492"/>
            <a:ext cx="3850483" cy="5031705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460BE85-5A15-FE46-B2D6-2F0E4AF93D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450" t="2932" r="5229" b="16888"/>
          <a:stretch/>
        </p:blipFill>
        <p:spPr>
          <a:xfrm>
            <a:off x="4693038" y="1757492"/>
            <a:ext cx="4321966" cy="4965095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074615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42907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2C02B4-6095-9940-93BF-226677FD4DEE}"/>
              </a:ext>
            </a:extLst>
          </p:cNvPr>
          <p:cNvSpPr/>
          <p:nvPr/>
        </p:nvSpPr>
        <p:spPr>
          <a:xfrm>
            <a:off x="4643438" y="2482587"/>
            <a:ext cx="4304615" cy="2400657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réglementation de zonage</a:t>
            </a:r>
          </a:p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 – </a:t>
            </a:r>
          </a:p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location à court terme dans la zone F6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5A8C969-9B5D-1A41-9C78-F68275DDBF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63" t="7201" r="6610" b="5820"/>
          <a:stretch/>
        </p:blipFill>
        <p:spPr>
          <a:xfrm>
            <a:off x="414339" y="978694"/>
            <a:ext cx="4157662" cy="5510557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8987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42907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5CACCC-18F3-AF41-A918-F5C505DC2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59" y="1340321"/>
            <a:ext cx="4176032" cy="5404276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F21D8D-F803-754A-835A-6CEA7BD64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484" y="1340321"/>
            <a:ext cx="4031080" cy="53747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64B6AF1-DABC-C14C-90BA-663C86A92A72}"/>
              </a:ext>
            </a:extLst>
          </p:cNvPr>
          <p:cNvSpPr/>
          <p:nvPr/>
        </p:nvSpPr>
        <p:spPr>
          <a:xfrm>
            <a:off x="85725" y="715545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un vivre ensemble consensuel</a:t>
            </a:r>
          </a:p>
        </p:txBody>
      </p:sp>
    </p:spTree>
    <p:extLst>
      <p:ext uri="{BB962C8B-B14F-4D97-AF65-F5344CB8AC3E}">
        <p14:creationId xmlns:p14="http://schemas.microsoft.com/office/powerpoint/2010/main" val="26749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829667" y="372733"/>
            <a:ext cx="74846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000" b="1" i="1" u="sng" dirty="0">
                <a:solidFill>
                  <a:srgbClr val="0000FF"/>
                </a:solidFill>
                <a:latin typeface="Lucida Handwriting"/>
                <a:ea typeface="Calibri"/>
                <a:cs typeface="Apple Chancery"/>
              </a:rPr>
              <a:t>15 autres années,</a:t>
            </a:r>
          </a:p>
          <a:p>
            <a:pPr algn="ctr"/>
            <a:r>
              <a:rPr lang="fr-CA" sz="4000" b="1" i="1" u="sng" dirty="0">
                <a:solidFill>
                  <a:srgbClr val="0000FF"/>
                </a:solidFill>
                <a:latin typeface="Lucida Handwriting"/>
                <a:ea typeface="Calibri"/>
                <a:cs typeface="Apple Chancery"/>
              </a:rPr>
              <a:t>ce sera…</a:t>
            </a:r>
            <a:endParaRPr lang="fr-FR" sz="4000" b="1" u="sng" dirty="0">
              <a:solidFill>
                <a:srgbClr val="0000FF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D2C02B4-6095-9940-93BF-226677FD4DEE}"/>
              </a:ext>
            </a:extLst>
          </p:cNvPr>
          <p:cNvSpPr/>
          <p:nvPr/>
        </p:nvSpPr>
        <p:spPr>
          <a:xfrm>
            <a:off x="1065434" y="2490281"/>
            <a:ext cx="7013121" cy="27392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5400" b="1" i="1" dirty="0">
                <a:solidFill>
                  <a:srgbClr val="008000"/>
                </a:solidFill>
                <a:ea typeface="Calibri"/>
                <a:cs typeface="Times New Roman"/>
              </a:rPr>
              <a:t>bien plus encore…</a:t>
            </a:r>
          </a:p>
          <a:p>
            <a:pPr algn="ctr">
              <a:spcAft>
                <a:spcPts val="600"/>
              </a:spcAft>
            </a:pPr>
            <a:endParaRPr lang="fr-CA" sz="5400" b="1" i="1" dirty="0">
              <a:solidFill>
                <a:srgbClr val="008000"/>
              </a:solidFill>
              <a:ea typeface="Calibri"/>
              <a:cs typeface="Times New Roman"/>
            </a:endParaRPr>
          </a:p>
          <a:p>
            <a:pPr algn="ctr">
              <a:spcAft>
                <a:spcPts val="600"/>
              </a:spcAft>
            </a:pPr>
            <a:r>
              <a:rPr lang="fr-CA" sz="5400" b="1" i="1" dirty="0">
                <a:solidFill>
                  <a:srgbClr val="008000"/>
                </a:solidFill>
                <a:ea typeface="Calibri"/>
                <a:cs typeface="Times New Roman"/>
              </a:rPr>
              <a:t>Il n’en tient qu’à nous…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A4B5016-F561-5941-81B4-DED7DBE0C051}"/>
              </a:ext>
            </a:extLst>
          </p:cNvPr>
          <p:cNvSpPr txBox="1"/>
          <p:nvPr/>
        </p:nvSpPr>
        <p:spPr>
          <a:xfrm>
            <a:off x="829665" y="6023602"/>
            <a:ext cx="7484661" cy="738664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CA" sz="1400" b="1" dirty="0">
                <a:solidFill>
                  <a:srgbClr val="0000FF"/>
                </a:solidFill>
                <a:ea typeface="Calibri"/>
                <a:cs typeface="Apple Chancery"/>
              </a:rPr>
              <a:t>Production : Réal Paquette, septembre 2022</a:t>
            </a:r>
            <a:endParaRPr lang="fr-CA" sz="1400" b="1" i="1" dirty="0">
              <a:solidFill>
                <a:srgbClr val="0000FF"/>
              </a:solidFill>
              <a:ea typeface="Calibri"/>
              <a:cs typeface="Apple Chancery"/>
            </a:endParaRPr>
          </a:p>
          <a:p>
            <a:pPr algn="ctr"/>
            <a:r>
              <a:rPr lang="fr-CA" sz="1400" b="1" dirty="0">
                <a:solidFill>
                  <a:srgbClr val="0000FF"/>
                </a:solidFill>
                <a:ea typeface="Calibri"/>
                <a:cs typeface="Apple Chancery"/>
              </a:rPr>
              <a:t>Musique : Harmonium, « Histoire sans paroles », </a:t>
            </a:r>
            <a:r>
              <a:rPr lang="fr-CA" sz="1400" b="1" i="1" dirty="0">
                <a:solidFill>
                  <a:srgbClr val="0000FF"/>
                </a:solidFill>
                <a:ea typeface="Calibri"/>
                <a:cs typeface="Apple Chancery"/>
              </a:rPr>
              <a:t>Les cinq saisons, </a:t>
            </a:r>
            <a:r>
              <a:rPr lang="fr-CA" sz="1400" b="1" i="1" dirty="0">
                <a:solidFill>
                  <a:srgbClr val="0000FF"/>
                </a:solidFill>
                <a:cs typeface="Apple Chancery"/>
              </a:rPr>
              <a:t>1975</a:t>
            </a:r>
          </a:p>
          <a:p>
            <a:pPr algn="ctr"/>
            <a:r>
              <a:rPr lang="fr-CA" sz="1400" b="1" dirty="0">
                <a:solidFill>
                  <a:srgbClr val="0000FF"/>
                </a:solidFill>
                <a:cs typeface="Apple Chancery"/>
              </a:rPr>
              <a:t>Photos : membres de l’APBVLLM</a:t>
            </a:r>
            <a:endParaRPr lang="fr-FR" sz="1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38502">
            <a:off x="536122" y="862364"/>
            <a:ext cx="2621871" cy="14642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3 présidents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Michel BLANCHARD (8 mandats) Pierre CLOUTIER (5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André GIRARD (2 mandats)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36866A1-3855-7443-87EF-281C9049B7F1}"/>
              </a:ext>
            </a:extLst>
          </p:cNvPr>
          <p:cNvSpPr/>
          <p:nvPr/>
        </p:nvSpPr>
        <p:spPr>
          <a:xfrm rot="464949">
            <a:off x="5501594" y="861053"/>
            <a:ext cx="3106284" cy="195976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5 vice-présidents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Jean-François GIRARD (9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Pierre CLOUTIER (2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Michel BLANCHARD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Réal PAQUETTE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Sylvain STOPPONI (1 mandat)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3EBF806-7310-7243-B067-F8958C08C25C}"/>
              </a:ext>
            </a:extLst>
          </p:cNvPr>
          <p:cNvSpPr/>
          <p:nvPr/>
        </p:nvSpPr>
        <p:spPr>
          <a:xfrm rot="21147295">
            <a:off x="3174903" y="3080131"/>
            <a:ext cx="2621871" cy="12164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2 secrétaires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Réal PAQUETTE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Sylvain STOPPONI (1 mandat)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4290B8-A566-4A48-B0A5-1233ED9E4D28}"/>
              </a:ext>
            </a:extLst>
          </p:cNvPr>
          <p:cNvSpPr/>
          <p:nvPr/>
        </p:nvSpPr>
        <p:spPr>
          <a:xfrm rot="409692">
            <a:off x="251228" y="2917554"/>
            <a:ext cx="2621872" cy="146424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3 trésoriers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Sylvain STOPPONI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Yvon GALARDO (0,5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 err="1">
                <a:solidFill>
                  <a:srgbClr val="0000FF"/>
                </a:solidFill>
                <a:ea typeface="Calibri"/>
                <a:cs typeface="Times New Roman"/>
              </a:rPr>
              <a:t>Lievin</a:t>
            </a: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 HILLAERT (0,5 mandat)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AA3463-7C35-5E41-9181-8BAC45FC5029}"/>
              </a:ext>
            </a:extLst>
          </p:cNvPr>
          <p:cNvSpPr/>
          <p:nvPr/>
        </p:nvSpPr>
        <p:spPr>
          <a:xfrm rot="20649637">
            <a:off x="950348" y="5247284"/>
            <a:ext cx="3838349" cy="89486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1 secrétaire-trésorier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Réal PAQUETTE (12 mandats)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300F13D-01B9-5145-A2D3-62EC7A5D09E4}"/>
              </a:ext>
            </a:extLst>
          </p:cNvPr>
          <p:cNvSpPr/>
          <p:nvPr/>
        </p:nvSpPr>
        <p:spPr>
          <a:xfrm>
            <a:off x="6020832" y="3284404"/>
            <a:ext cx="2910793" cy="319856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fr-CA" sz="3200" b="1" dirty="0">
                <a:solidFill>
                  <a:srgbClr val="008000"/>
                </a:solidFill>
                <a:ea typeface="Calibri"/>
                <a:cs typeface="Times New Roman"/>
              </a:rPr>
              <a:t>10 conseillers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Jean-Philippe ROBERT (7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Éliane TREMPE (3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Michel BLANCHARD (2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Isabelle GIRARD (2 mandats)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Pierre CLOUTIER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Benoit PARENTEAU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Robert MARTINEAU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Sylvain STOPPONI (1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Robbie BURNS (0,5 mandat)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00FF"/>
                </a:solidFill>
                <a:ea typeface="Calibri"/>
                <a:cs typeface="Times New Roman"/>
              </a:rPr>
              <a:t>Michel TRÉGOUËT (0,5 mandat)</a:t>
            </a:r>
          </a:p>
        </p:txBody>
      </p:sp>
    </p:spTree>
    <p:extLst>
      <p:ext uri="{BB962C8B-B14F-4D97-AF65-F5344CB8AC3E}">
        <p14:creationId xmlns:p14="http://schemas.microsoft.com/office/powerpoint/2010/main" val="196985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 rot="21222105">
            <a:off x="430734" y="1583897"/>
            <a:ext cx="2274817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15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Réal PAQUETTE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AC6E11-25E9-E941-89A1-84D68EDEE204}"/>
              </a:ext>
            </a:extLst>
          </p:cNvPr>
          <p:cNvSpPr/>
          <p:nvPr/>
        </p:nvSpPr>
        <p:spPr>
          <a:xfrm>
            <a:off x="3432413" y="1466159"/>
            <a:ext cx="2275663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11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Michel BLANCHARD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92C1442-E6D2-9142-958A-2B6200BCEB77}"/>
              </a:ext>
            </a:extLst>
          </p:cNvPr>
          <p:cNvSpPr/>
          <p:nvPr/>
        </p:nvSpPr>
        <p:spPr>
          <a:xfrm rot="531305">
            <a:off x="6401513" y="1633707"/>
            <a:ext cx="2300165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9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Jean-François GIRARD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FC64B6-34B8-C744-A525-F86A50F7023A}"/>
              </a:ext>
            </a:extLst>
          </p:cNvPr>
          <p:cNvSpPr/>
          <p:nvPr/>
        </p:nvSpPr>
        <p:spPr>
          <a:xfrm rot="21238502">
            <a:off x="464463" y="3073252"/>
            <a:ext cx="2288226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8,5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Sylvain STOPPONI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EC2C66D-B012-3A47-9152-28A643159ABF}"/>
              </a:ext>
            </a:extLst>
          </p:cNvPr>
          <p:cNvSpPr/>
          <p:nvPr/>
        </p:nvSpPr>
        <p:spPr>
          <a:xfrm>
            <a:off x="3407586" y="2955464"/>
            <a:ext cx="2325316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8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Pierre CLOUTIER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E7F4534-0EF6-7A4B-9E5B-D0FAFCC82A07}"/>
              </a:ext>
            </a:extLst>
          </p:cNvPr>
          <p:cNvSpPr/>
          <p:nvPr/>
        </p:nvSpPr>
        <p:spPr>
          <a:xfrm rot="522952">
            <a:off x="6375290" y="3124293"/>
            <a:ext cx="2291755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7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Jean-Philippe ROBERT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2883EF-5D30-694A-A2A6-0573ABE4A6F4}"/>
              </a:ext>
            </a:extLst>
          </p:cNvPr>
          <p:cNvSpPr/>
          <p:nvPr/>
        </p:nvSpPr>
        <p:spPr>
          <a:xfrm rot="21238502">
            <a:off x="446014" y="4562242"/>
            <a:ext cx="2366590" cy="83330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3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Éliane TREMPE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AA89F87-890A-2F40-B44E-BB70ED204683}"/>
              </a:ext>
            </a:extLst>
          </p:cNvPr>
          <p:cNvSpPr/>
          <p:nvPr/>
        </p:nvSpPr>
        <p:spPr>
          <a:xfrm>
            <a:off x="3508260" y="4438361"/>
            <a:ext cx="2346237" cy="1081065"/>
          </a:xfrm>
          <a:prstGeom prst="rect">
            <a:avLst/>
          </a:prstGeom>
          <a:solidFill>
            <a:srgbClr val="0000FF">
              <a:alpha val="19610"/>
            </a:srgbClr>
          </a:solidFill>
          <a:ln w="63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2 ans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André GIRARD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Isabelle GIRARD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354EFC-4A70-E84A-9E5D-040A5CBAE734}"/>
              </a:ext>
            </a:extLst>
          </p:cNvPr>
          <p:cNvSpPr/>
          <p:nvPr/>
        </p:nvSpPr>
        <p:spPr>
          <a:xfrm rot="527276">
            <a:off x="6399152" y="4607150"/>
            <a:ext cx="2266755" cy="108106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1 an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Robert MARTINEAU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Benoit PARENTEAU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86296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personnes engagées au sein du conseil d’administration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C4F9307-726D-EA45-9CF3-C68C1726441B}"/>
              </a:ext>
            </a:extLst>
          </p:cNvPr>
          <p:cNvSpPr/>
          <p:nvPr/>
        </p:nvSpPr>
        <p:spPr>
          <a:xfrm>
            <a:off x="3203161" y="5718728"/>
            <a:ext cx="2956433" cy="1081065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0,5 an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Yvon GALARDO  |  </a:t>
            </a:r>
            <a:r>
              <a:rPr lang="fr-CA" sz="1400" b="1" dirty="0" err="1">
                <a:solidFill>
                  <a:srgbClr val="008000"/>
                </a:solidFill>
                <a:ea typeface="Calibri"/>
                <a:cs typeface="Times New Roman"/>
              </a:rPr>
              <a:t>Lievin</a:t>
            </a: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 HILLAERT</a:t>
            </a:r>
          </a:p>
          <a:p>
            <a:pPr algn="ctr">
              <a:lnSpc>
                <a:spcPct val="115000"/>
              </a:lnSpc>
            </a:pPr>
            <a:r>
              <a:rPr lang="fr-CA" sz="1400" b="1" dirty="0">
                <a:solidFill>
                  <a:srgbClr val="008000"/>
                </a:solidFill>
                <a:ea typeface="Calibri"/>
                <a:cs typeface="Times New Roman"/>
              </a:rPr>
              <a:t>Robbie BURNS  |  Michel TRÉGOUËT</a:t>
            </a:r>
          </a:p>
        </p:txBody>
      </p:sp>
    </p:spTree>
    <p:extLst>
      <p:ext uri="{BB962C8B-B14F-4D97-AF65-F5344CB8AC3E}">
        <p14:creationId xmlns:p14="http://schemas.microsoft.com/office/powerpoint/2010/main" val="2515639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86296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membres présents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F39FBC2-34BF-004C-AEAB-52563C8F1C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746" r="9453"/>
          <a:stretch/>
        </p:blipFill>
        <p:spPr>
          <a:xfrm rot="21257396">
            <a:off x="210339" y="1717135"/>
            <a:ext cx="2999801" cy="204382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0EFAB1D-6DFC-5545-A884-0D8BA92AAB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465" r="7392"/>
          <a:stretch/>
        </p:blipFill>
        <p:spPr>
          <a:xfrm>
            <a:off x="6021363" y="4307590"/>
            <a:ext cx="3006528" cy="218004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45719E5-0095-8F44-AA60-3A2AFB846E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58" t="11250" r="7164"/>
          <a:stretch/>
        </p:blipFill>
        <p:spPr>
          <a:xfrm>
            <a:off x="226718" y="4060436"/>
            <a:ext cx="3155508" cy="242881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E567850-DD97-8B41-BEEF-9DE525788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6241">
            <a:off x="6142030" y="1715009"/>
            <a:ext cx="2782785" cy="208708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879A0AAB-705F-8E4A-9E17-89828F1892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129" r="15040"/>
          <a:stretch/>
        </p:blipFill>
        <p:spPr>
          <a:xfrm>
            <a:off x="3558170" y="2786301"/>
            <a:ext cx="2304842" cy="2548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56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86296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membres présents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CED40AA-BF1A-444B-A275-CC1B056AD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268" y="4101611"/>
            <a:ext cx="3534730" cy="263899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1797C07-7A1B-5242-AEE4-7B5E3A7A7A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611"/>
          <a:stretch/>
        </p:blipFill>
        <p:spPr>
          <a:xfrm>
            <a:off x="5592637" y="4023094"/>
            <a:ext cx="2672681" cy="268236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A7A7E0-0864-BF48-8411-2F06E85EA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615" y="1322945"/>
            <a:ext cx="3464720" cy="258672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2914285-6728-F14B-B98E-34B96AE6E1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56556" y="1298640"/>
            <a:ext cx="3529829" cy="26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374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0000"/>
    </mc:Choice>
    <mc:Fallback xmlns="">
      <p:transition advClick="0" advTm="2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86296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membres présents</a:t>
            </a: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EAF95759-FDD0-D34A-A897-FEB052E45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768" y="2778616"/>
            <a:ext cx="3794460" cy="251829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C99E92CD-813C-AA42-9860-B74AE97244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24" y="1343851"/>
            <a:ext cx="2493170" cy="186987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CD178B-7998-D54E-9B24-5447E5D789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5098" y="1298847"/>
            <a:ext cx="2553175" cy="191488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4B9B247-5486-4F45-B2C4-58E9843963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24" y="4870724"/>
            <a:ext cx="2493170" cy="186987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5797F97-D92F-6549-8B93-F62C7B100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05098" y="4869682"/>
            <a:ext cx="2553176" cy="169448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295E1BCF-7034-ED4E-80E3-46D79BC64C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1781" y="3374277"/>
            <a:ext cx="1779808" cy="133485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C9A9090-B7B8-D248-B677-68E4D0FC74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775" y="3348064"/>
            <a:ext cx="1915200" cy="1429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44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1739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79152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1270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coupes forestières (2007)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00955426-7996-6B43-9083-D4CCE0163954}"/>
              </a:ext>
            </a:extLst>
          </p:cNvPr>
          <p:cNvSpPr txBox="1"/>
          <p:nvPr/>
        </p:nvSpPr>
        <p:spPr>
          <a:xfrm>
            <a:off x="289483" y="1288613"/>
            <a:ext cx="4400553" cy="5451989"/>
          </a:xfrm>
          <a:prstGeom prst="rect">
            <a:avLst/>
          </a:prstGeom>
          <a:noFill/>
          <a:ln w="12700">
            <a:solidFill>
              <a:srgbClr val="0000FF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fr-CA" sz="1400" b="1" dirty="0">
                <a:solidFill>
                  <a:srgbClr val="0000FF"/>
                </a:solidFill>
                <a:effectLst/>
                <a:latin typeface="+mn-lt"/>
              </a:rPr>
              <a:t>Résolution du CA : CA2007-2008/RS02</a:t>
            </a:r>
            <a:br>
              <a:rPr lang="fr-CA" sz="1400" b="1" dirty="0">
                <a:solidFill>
                  <a:srgbClr val="0000FF"/>
                </a:solidFill>
                <a:effectLst/>
                <a:latin typeface="+mn-lt"/>
              </a:rPr>
            </a:br>
            <a:r>
              <a:rPr lang="fr-CA" sz="1400" b="1" dirty="0">
                <a:solidFill>
                  <a:srgbClr val="0000FF"/>
                </a:solidFill>
                <a:effectLst/>
                <a:latin typeface="+mn-lt"/>
              </a:rPr>
              <a:t>(10 septembre 2007)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lang="fr-CA" sz="1400" b="1" dirty="0">
                <a:solidFill>
                  <a:srgbClr val="0000FF"/>
                </a:solidFill>
                <a:effectLst/>
                <a:latin typeface="+mn-lt"/>
              </a:rPr>
              <a:t>Bassin versant du lac Long – Interdire les coupes forestières dans le bassin versant du lac Long</a:t>
            </a:r>
            <a:endParaRPr lang="fr-CA" sz="1400" b="1" dirty="0">
              <a:solidFill>
                <a:srgbClr val="0000FF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600"/>
              </a:spcAft>
            </a:pP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IL EST UNANIMEMENT RÉSOLU :</a:t>
            </a:r>
          </a:p>
          <a:p>
            <a:pPr marL="184150" lvl="0" indent="-184150" algn="just">
              <a:spcAft>
                <a:spcPts val="600"/>
              </a:spcAft>
              <a:buFont typeface="Wingdings" pitchFamily="2" charset="2"/>
              <a:buChar char=""/>
              <a:tabLst>
                <a:tab pos="457200" algn="l"/>
              </a:tabLst>
            </a:pP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DE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demander aux autorités compétentes d’interdire toute coupe forestière à l’intérieur du bassin versant du lac Long, 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incluant les lacs en Cœur et À l’eau claire (</a:t>
            </a:r>
            <a:r>
              <a:rPr lang="fr-CA" sz="1250" b="1" dirty="0" err="1">
                <a:solidFill>
                  <a:schemeClr val="tx1"/>
                </a:solidFill>
                <a:effectLst/>
                <a:latin typeface="+mn-lt"/>
              </a:rPr>
              <a:t>sous-bassins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 2 et 4 montrés à la carte ci-jointe) afin de préserver l’intégrité des écosystèmes qui assurent le maintien de la qualité de l’eau du lac Long;</a:t>
            </a:r>
          </a:p>
          <a:p>
            <a:pPr marL="184150" lvl="0" indent="-184150" algn="just">
              <a:spcAft>
                <a:spcPts val="600"/>
              </a:spcAft>
              <a:buFont typeface="Wingdings" pitchFamily="2" charset="2"/>
              <a:buChar char=""/>
              <a:tabLst>
                <a:tab pos="457200" algn="l"/>
              </a:tabLst>
            </a:pP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DE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signifier à toute papetière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 exerçant des activités dans le secteur du bassin versant du lac Long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l’opposition de l’Association des propriétaires du bassin versant du lac Long (Mandeville) à tout projet de coupe forestière dans ce bassin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;</a:t>
            </a:r>
          </a:p>
          <a:p>
            <a:pPr marL="184150" lvl="0" indent="-184150" algn="just">
              <a:spcAft>
                <a:spcPts val="600"/>
              </a:spcAft>
              <a:buFont typeface="Wingdings" pitchFamily="2" charset="2"/>
              <a:buChar char=""/>
              <a:tabLst>
                <a:tab pos="457200" algn="l"/>
              </a:tabLst>
            </a:pP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DE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favoriser la protection du couvert végétal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 comme habitat de la faune à proximité immédiate de la concentration des résidences du lac Long;</a:t>
            </a:r>
          </a:p>
          <a:p>
            <a:pPr marL="184150" lvl="0" indent="-184150" algn="just">
              <a:spcAft>
                <a:spcPts val="600"/>
              </a:spcAft>
              <a:buFont typeface="Wingdings" pitchFamily="2" charset="2"/>
              <a:buChar char=""/>
              <a:tabLst>
                <a:tab pos="457200" algn="l"/>
              </a:tabLst>
            </a:pP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D’adhérer aux orientations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 de la municipalité de Mandeville reposant sur la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protection de la qualité des cours d’eau et de la forêt et sur la promotion de ces attraits du paysage pour la villégiature du territoire municipal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;</a:t>
            </a:r>
          </a:p>
          <a:p>
            <a:pPr algn="just">
              <a:spcAft>
                <a:spcPts val="600"/>
              </a:spcAft>
            </a:pP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Et ainsi </a:t>
            </a:r>
            <a:r>
              <a:rPr lang="fr-CA" sz="1250" b="1" dirty="0">
                <a:solidFill>
                  <a:srgbClr val="0000FF"/>
                </a:solidFill>
                <a:effectLst/>
                <a:latin typeface="+mn-lt"/>
              </a:rPr>
              <a:t>conserver aux citoyens un milieu de vie de qualité</a:t>
            </a:r>
            <a:r>
              <a:rPr lang="fr-CA" sz="1250" b="1" dirty="0">
                <a:solidFill>
                  <a:schemeClr val="tx1"/>
                </a:solidFill>
                <a:effectLst/>
                <a:latin typeface="+mn-lt"/>
              </a:rPr>
              <a:t>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03EC5FC-E726-3041-87F0-B33EDB0AAA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0" t="11900" r="6186" b="11250"/>
          <a:stretch/>
        </p:blipFill>
        <p:spPr>
          <a:xfrm>
            <a:off x="4853531" y="1288613"/>
            <a:ext cx="4000986" cy="5451989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36537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oneTexte 10">
            <a:extLst>
              <a:ext uri="{FF2B5EF4-FFF2-40B4-BE49-F238E27FC236}">
                <a16:creationId xmlns:a16="http://schemas.microsoft.com/office/drawing/2014/main" id="{3F715CBB-ADDA-4149-B494-0FC5F0617580}"/>
              </a:ext>
            </a:extLst>
          </p:cNvPr>
          <p:cNvSpPr txBox="1"/>
          <p:nvPr/>
        </p:nvSpPr>
        <p:spPr>
          <a:xfrm>
            <a:off x="2289975" y="105918"/>
            <a:ext cx="4564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b="1" i="1" u="sng" dirty="0">
                <a:solidFill>
                  <a:srgbClr val="008000"/>
                </a:solidFill>
                <a:latin typeface="Lucida Handwriting"/>
                <a:ea typeface="Calibri"/>
                <a:cs typeface="Apple Chancery"/>
              </a:rPr>
              <a:t>15 ans, c’est…</a:t>
            </a:r>
            <a:endParaRPr lang="fr-FR" sz="2800" b="1" u="sng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CD9C9A8-0EC4-FB4F-8657-3CE02BC007CD}"/>
              </a:ext>
            </a:extLst>
          </p:cNvPr>
          <p:cNvSpPr/>
          <p:nvPr/>
        </p:nvSpPr>
        <p:spPr>
          <a:xfrm>
            <a:off x="85724" y="672002"/>
            <a:ext cx="8972549" cy="523220"/>
          </a:xfrm>
          <a:prstGeom prst="rect">
            <a:avLst/>
          </a:prstGeom>
          <a:solidFill>
            <a:srgbClr val="0000FF">
              <a:alpha val="19610"/>
            </a:srgbClr>
          </a:solidFill>
          <a:ln w="6350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CA" sz="2800" b="1" dirty="0">
                <a:solidFill>
                  <a:srgbClr val="0000FF"/>
                </a:solidFill>
                <a:ea typeface="Calibri"/>
                <a:cs typeface="Times New Roman"/>
              </a:rPr>
              <a:t>des enjeux de coupes forestières (2008)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DD2CB8A-7396-294A-BC92-01E1C3AE9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7" y="1428398"/>
            <a:ext cx="4014385" cy="518852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196257-BB96-7C42-B067-98E7B52688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88" t="26360" r="13153" b="8119"/>
          <a:stretch/>
        </p:blipFill>
        <p:spPr>
          <a:xfrm>
            <a:off x="4422893" y="1428398"/>
            <a:ext cx="4525160" cy="5180961"/>
          </a:xfrm>
          <a:prstGeom prst="rect">
            <a:avLst/>
          </a:prstGeom>
          <a:ln w="12700"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2177577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20000"/>
    </mc:Choice>
    <mc:Fallback>
      <p:transition advClick="0" advTm="20000"/>
    </mc:Fallback>
  </mc:AlternateContent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5126</TotalTime>
  <Words>822</Words>
  <Application>Microsoft Macintosh PowerPoint</Application>
  <PresentationFormat>Affichage à l'écran (4:3)</PresentationFormat>
  <Paragraphs>150</Paragraphs>
  <Slides>23</Slides>
  <Notes>23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Lucida Handwriting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Réal Paquette, trad. a.</dc:creator>
  <cp:lastModifiedBy>Réal Paquette</cp:lastModifiedBy>
  <cp:revision>297</cp:revision>
  <cp:lastPrinted>2021-10-27T20:38:25Z</cp:lastPrinted>
  <dcterms:created xsi:type="dcterms:W3CDTF">2014-09-13T16:20:28Z</dcterms:created>
  <dcterms:modified xsi:type="dcterms:W3CDTF">2022-09-27T18:56:18Z</dcterms:modified>
</cp:coreProperties>
</file>